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bg-BG" sz="1600" b="1" i="0" u="none" strike="noStrike" baseline="0">
                <a:effectLst/>
              </a:rPr>
              <a:t>Разпределение на постигнатите резултати от участниците през 2018 година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156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'[bobar1_ans.xlsx]2018общо'!$E$2</c:f>
              <c:strCache>
                <c:ptCount val="1"/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13F-40A2-BDBA-1C5F1C6B57C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13F-40A2-BDBA-1C5F1C6B57C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13F-40A2-BDBA-1C5F1C6B57C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213F-40A2-BDBA-1C5F1C6B57C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213F-40A2-BDBA-1C5F1C6B57C3}"/>
              </c:ext>
            </c:extLst>
          </c:dPt>
          <c:dLbls>
            <c:dLbl>
              <c:idx val="0"/>
              <c:layout>
                <c:manualLayout>
                  <c:x val="-7.520087687902649E-2"/>
                  <c:y val="-0.15930383011515825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749999999999998"/>
                      <c:h val="0.2137962962962962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13F-40A2-BDBA-1C5F1C6B57C3}"/>
                </c:ext>
              </c:extLst>
            </c:dLbl>
            <c:dLbl>
              <c:idx val="3"/>
              <c:layout>
                <c:manualLayout>
                  <c:x val="-0.12318788276465452"/>
                  <c:y val="-0.2045946340040828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13F-40A2-BDBA-1C5F1C6B57C3}"/>
                </c:ext>
              </c:extLst>
            </c:dLbl>
            <c:dLbl>
              <c:idx val="4"/>
              <c:layout>
                <c:manualLayout>
                  <c:x val="-3.6311252313663535E-2"/>
                  <c:y val="-0.2716680360173003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13F-40A2-BDBA-1C5F1C6B57C3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'[1]2018общо'!$D$3:$D$7</c:f>
              <c:strCache>
                <c:ptCount val="5"/>
                <c:pt idx="0">
                  <c:v>144-120</c:v>
                </c:pt>
                <c:pt idx="1">
                  <c:v>119-90</c:v>
                </c:pt>
                <c:pt idx="2">
                  <c:v>89-60</c:v>
                </c:pt>
                <c:pt idx="3">
                  <c:v>59-30</c:v>
                </c:pt>
                <c:pt idx="4">
                  <c:v>29-0</c:v>
                </c:pt>
              </c:strCache>
            </c:strRef>
          </c:cat>
          <c:val>
            <c:numRef>
              <c:f>'[1]2018общо'!$E$3:$E$7</c:f>
              <c:numCache>
                <c:formatCode>General</c:formatCode>
                <c:ptCount val="5"/>
                <c:pt idx="0">
                  <c:v>18</c:v>
                </c:pt>
                <c:pt idx="1">
                  <c:v>133</c:v>
                </c:pt>
                <c:pt idx="2">
                  <c:v>245</c:v>
                </c:pt>
                <c:pt idx="3">
                  <c:v>114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13F-40A2-BDBA-1C5F1C6B57C3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224507"/>
            <a:ext cx="12188825" cy="633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bg-BG" dirty="0" err="1" smtClean="0"/>
              <a:t>Редакт</a:t>
            </a:r>
            <a:r>
              <a:rPr lang="bg-BG" dirty="0" smtClean="0"/>
              <a:t>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bg-BG" dirty="0" smtClean="0"/>
              <a:t>Щракнете за редакция стил </a:t>
            </a:r>
            <a:r>
              <a:rPr lang="bg-BG" dirty="0" err="1" smtClean="0"/>
              <a:t>подзагл</a:t>
            </a:r>
            <a:r>
              <a:rPr lang="bg-BG" dirty="0" smtClean="0"/>
              <a:t>. обр.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/>
          <p:cNvSpPr/>
          <p:nvPr userDrawn="1"/>
        </p:nvSpPr>
        <p:spPr>
          <a:xfrm>
            <a:off x="-1" y="5976982"/>
            <a:ext cx="12192001" cy="24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290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826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 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15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5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лавка на секци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224507"/>
            <a:ext cx="12188825" cy="633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bg-BG" dirty="0" err="1" smtClean="0"/>
              <a:t>Редакт</a:t>
            </a:r>
            <a:r>
              <a:rPr lang="bg-BG" dirty="0" smtClean="0"/>
              <a:t>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/>
          <p:cNvSpPr/>
          <p:nvPr userDrawn="1"/>
        </p:nvSpPr>
        <p:spPr>
          <a:xfrm>
            <a:off x="-1" y="5976982"/>
            <a:ext cx="12192001" cy="24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660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0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9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78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0" y="0"/>
            <a:ext cx="15485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331444B-B92B-4E27-8C94-BB93EAF5CB18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64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224507"/>
            <a:ext cx="12192000" cy="6334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-1" y="5976982"/>
            <a:ext cx="12192001" cy="24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bg-BG" dirty="0" err="1" smtClean="0"/>
              <a:t>Редакт</a:t>
            </a:r>
            <a:r>
              <a:rPr lang="bg-BG" dirty="0" smtClean="0"/>
              <a:t>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bg-BG" dirty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dirty="0" smtClean="0"/>
              <a:t>Второ ниво</a:t>
            </a:r>
          </a:p>
          <a:p>
            <a:pPr lvl="2"/>
            <a:r>
              <a:rPr lang="bg-BG" dirty="0" smtClean="0"/>
              <a:t>Трето ниво</a:t>
            </a:r>
          </a:p>
          <a:p>
            <a:pPr lvl="3"/>
            <a:r>
              <a:rPr lang="bg-BG" dirty="0" smtClean="0"/>
              <a:t>Четвърто ниво</a:t>
            </a:r>
          </a:p>
          <a:p>
            <a:pPr lvl="4"/>
            <a:r>
              <a:rPr lang="bg-BG" dirty="0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76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  <p:sldLayoutId id="2147483698" r:id="rId10"/>
    <p:sldLayoutId id="214748369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50" baseline="0">
          <a:solidFill>
            <a:schemeClr val="bg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6600" b="1" dirty="0"/>
              <a:t>Състезание по информатика и компютърна грамотност „Бобър – България“ </a:t>
            </a:r>
            <a:r>
              <a:rPr lang="bg-BG" sz="6600" b="1" dirty="0" smtClean="0"/>
              <a:t>през </a:t>
            </a:r>
            <a:r>
              <a:rPr lang="bg-BG" sz="6600" b="1" dirty="0"/>
              <a:t>периода 2016 – 2018 г.</a:t>
            </a:r>
            <a:endParaRPr lang="bg-BG" sz="6600" b="1" dirty="0">
              <a:solidFill>
                <a:srgbClr val="40629E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8291599" cy="1143000"/>
          </a:xfrm>
        </p:spPr>
        <p:txBody>
          <a:bodyPr anchor="b"/>
          <a:lstStyle/>
          <a:p>
            <a:pPr algn="r"/>
            <a:r>
              <a:rPr lang="bg-BG" dirty="0" smtClean="0"/>
              <a:t>Старши </a:t>
            </a:r>
            <a:r>
              <a:rPr lang="bg-BG" dirty="0" err="1" smtClean="0"/>
              <a:t>Бобърчо</a:t>
            </a:r>
            <a:endParaRPr lang="bg-BG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60158" y="4455620"/>
            <a:ext cx="2260317" cy="113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9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Брой участници за всички години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/>
              <a:t>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mtClean="0"/>
              <a:t> </a:t>
            </a:r>
            <a:r>
              <a:rPr lang="bg-BG" smtClean="0"/>
              <a:t>Участници </a:t>
            </a:r>
            <a:r>
              <a:rPr lang="bg-BG" dirty="0"/>
              <a:t>за всички </a:t>
            </a:r>
            <a:r>
              <a:rPr lang="bg-BG" dirty="0" smtClean="0"/>
              <a:t>години общо – </a:t>
            </a:r>
            <a:r>
              <a:rPr lang="en-US" dirty="0" smtClean="0"/>
              <a:t>3127</a:t>
            </a:r>
            <a:endParaRPr lang="bg-BG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 Участници </a:t>
            </a:r>
            <a:r>
              <a:rPr lang="bg-BG" dirty="0"/>
              <a:t>в група 6.-7. клас за всички </a:t>
            </a:r>
            <a:r>
              <a:rPr lang="bg-BG" dirty="0" smtClean="0"/>
              <a:t>години – </a:t>
            </a:r>
            <a:r>
              <a:rPr lang="en-US" dirty="0" smtClean="0"/>
              <a:t>1427</a:t>
            </a:r>
            <a:endParaRPr lang="bg-BG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bg-BG" dirty="0" smtClean="0"/>
              <a:t> Участници </a:t>
            </a:r>
            <a:r>
              <a:rPr lang="bg-BG" dirty="0"/>
              <a:t>в група 8.-9. клас за всички </a:t>
            </a:r>
            <a:r>
              <a:rPr lang="bg-BG" dirty="0" smtClean="0"/>
              <a:t>години – </a:t>
            </a:r>
            <a:r>
              <a:rPr lang="en-US" dirty="0" smtClean="0"/>
              <a:t>1563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4141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Статистика от състезанието за периода 2016 – 2018 година</a:t>
            </a:r>
          </a:p>
        </p:txBody>
      </p:sp>
      <p:graphicFrame>
        <p:nvGraphicFramePr>
          <p:cNvPr id="6" name="Контейнер за съдържани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275700"/>
              </p:ext>
            </p:extLst>
          </p:nvPr>
        </p:nvGraphicFramePr>
        <p:xfrm>
          <a:off x="1693626" y="1956837"/>
          <a:ext cx="8804748" cy="3645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4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8561">
                  <a:extLst>
                    <a:ext uri="{9D8B030D-6E8A-4147-A177-3AD203B41FA5}">
                      <a16:colId xmlns:a16="http://schemas.microsoft.com/office/drawing/2014/main" val="3617473502"/>
                    </a:ext>
                  </a:extLst>
                </a:gridCol>
              </a:tblGrid>
              <a:tr h="657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dirty="0">
                          <a:effectLst/>
                        </a:rPr>
                        <a:t>Година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>
                          <a:effectLst/>
                        </a:rPr>
                        <a:t>Брой участници общо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>
                          <a:effectLst/>
                        </a:rPr>
                        <a:t>Средно време на със­тезателите с не по-малко от 18 минути (м:сек)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>
                          <a:effectLst/>
                        </a:rPr>
                        <a:t>Брой участници извън класирането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Училище с най-много участници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dirty="0">
                          <a:effectLst/>
                        </a:rPr>
                        <a:t>2016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27:44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СУ "Христо Ботев“</a:t>
                      </a: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bg-BG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bg-BG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lang="bg-BG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с.Чорбаджийско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dirty="0">
                          <a:effectLst/>
                        </a:rPr>
                        <a:t>2017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27:26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ППМГ "Академик Никола Обрешков“</a:t>
                      </a: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bg-BG" sz="16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bg-BG" sz="16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lang="bg-BG" sz="16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гр</a:t>
                      </a:r>
                      <a:r>
                        <a:rPr lang="bg-BG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. Бургас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bg-BG" sz="1600" dirty="0">
                          <a:effectLst/>
                        </a:rPr>
                        <a:t>2018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27:45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Професионална гимназия по техника и лека промишленост гр. Попово</a:t>
                      </a:r>
                      <a:endParaRPr lang="en-US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47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лавие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Разпределение на </a:t>
            </a:r>
            <a:r>
              <a:rPr lang="bg-BG" dirty="0" smtClean="0"/>
              <a:t>точките</a:t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bg-BG" dirty="0"/>
              <a:t>в проценти) за 2018 г.</a:t>
            </a:r>
          </a:p>
        </p:txBody>
      </p:sp>
      <p:graphicFrame>
        <p:nvGraphicFramePr>
          <p:cNvPr id="7" name="Контейнер за съдържани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447375"/>
              </p:ext>
            </p:extLst>
          </p:nvPr>
        </p:nvGraphicFramePr>
        <p:xfrm>
          <a:off x="1645761" y="2095500"/>
          <a:ext cx="8961437" cy="3354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9988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Включете се в международната седмица на Бобър всеки ноември!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bg-BG" sz="2000" dirty="0"/>
              <a:t>Регистрацията започва от месец октомври при учителите по </a:t>
            </a:r>
            <a:r>
              <a:rPr lang="bg-BG" sz="2000" dirty="0" smtClean="0"/>
              <a:t>ИТ</a:t>
            </a:r>
          </a:p>
          <a:p>
            <a:r>
              <a:rPr lang="bg-BG" sz="2000" dirty="0"/>
              <a:t>Източник на данните: </a:t>
            </a:r>
            <a:r>
              <a:rPr lang="en-US" sz="2000" dirty="0"/>
              <a:t>http</a:t>
            </a:r>
            <a:r>
              <a:rPr lang="bg-BG" sz="2000" dirty="0"/>
              <a:t>://</a:t>
            </a:r>
            <a:r>
              <a:rPr lang="en-US" sz="2000" dirty="0"/>
              <a:t>www</a:t>
            </a:r>
            <a:r>
              <a:rPr lang="bg-BG" sz="2000" dirty="0"/>
              <a:t>.</a:t>
            </a:r>
            <a:r>
              <a:rPr lang="en-US" sz="2000" dirty="0"/>
              <a:t>math</a:t>
            </a:r>
            <a:r>
              <a:rPr lang="bg-BG" sz="2000" dirty="0"/>
              <a:t>.</a:t>
            </a:r>
            <a:r>
              <a:rPr lang="en-US" sz="2000" dirty="0"/>
              <a:t>bas</a:t>
            </a:r>
            <a:r>
              <a:rPr lang="bg-BG" sz="2000" dirty="0"/>
              <a:t>.</a:t>
            </a:r>
            <a:r>
              <a:rPr lang="en-US" sz="2000" dirty="0" err="1"/>
              <a:t>bg</a:t>
            </a:r>
            <a:r>
              <a:rPr lang="bg-BG" sz="2000" dirty="0"/>
              <a:t>/</a:t>
            </a:r>
            <a:r>
              <a:rPr lang="en-US" sz="2000" dirty="0" err="1"/>
              <a:t>bbr</a:t>
            </a:r>
            <a:r>
              <a:rPr lang="bg-BG" sz="2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53616183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спекция">
  <a:themeElements>
    <a:clrScheme name="По избор 11">
      <a:dk1>
        <a:srgbClr val="000000"/>
      </a:dk1>
      <a:lt1>
        <a:srgbClr val="F1F5F9"/>
      </a:lt1>
      <a:dk2>
        <a:srgbClr val="4A533D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спекц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спекция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</TotalTime>
  <Words>178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Ретроспекция</vt:lpstr>
      <vt:lpstr>Състезание по информатика и компютърна грамотност „Бобър – България“ през периода 2016 – 2018 г.</vt:lpstr>
      <vt:lpstr>Брой участници за всички години</vt:lpstr>
      <vt:lpstr>Статистика от състезанието за периода 2016 – 2018 година</vt:lpstr>
      <vt:lpstr>Разпределение на точките (в проценти) за 2018 г.</vt:lpstr>
      <vt:lpstr>Включете се в международната седмица на Бобър всеки ноември!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Бобър – България</dc:title>
  <dc:creator>DianaPetrova</dc:creator>
  <cp:lastModifiedBy>DianaPetrova</cp:lastModifiedBy>
  <cp:revision>28</cp:revision>
  <dcterms:created xsi:type="dcterms:W3CDTF">2019-11-10T19:29:00Z</dcterms:created>
  <dcterms:modified xsi:type="dcterms:W3CDTF">2019-11-15T04:43:29Z</dcterms:modified>
</cp:coreProperties>
</file>