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5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81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NNikolova\Projects\&#1055;&#1088;&#1086;&#1089;&#1074;&#1077;&#1090;&#1072;\&#1057;&#1073;&#1086;&#1088;&#1085;&#1080;&#1082;%20&#1048;&#1090;%2010%20&#1082;&#1083;&#1072;&#1089;\&#1052;&#1086;&#1076;&#1091;&#1083;%202\&#1053;&#1080;&#1082;&#1086;&#1083;&#1080;&#1085;&#1072;\Work\DiSkills_work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bg-BG" sz="2000" b="1"/>
              <a:t>Дигитални умения през 2017 г.</a:t>
            </a:r>
            <a:endParaRPr lang="en-GB" sz="20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'BG-EU'!$A$2</c:f>
              <c:strCache>
                <c:ptCount val="1"/>
                <c:pt idx="0">
                  <c:v>България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'BG-EU'!$B$1:$C$1</c:f>
              <c:strCache>
                <c:ptCount val="2"/>
                <c:pt idx="0">
                  <c:v>Ниски дигитални умения</c:v>
                </c:pt>
                <c:pt idx="1">
                  <c:v>Високи дигитални умения</c:v>
                </c:pt>
              </c:strCache>
            </c:strRef>
          </c:cat>
          <c:val>
            <c:numRef>
              <c:f>'BG-EU'!$B$2:$C$2</c:f>
              <c:numCache>
                <c:formatCode>#,##0</c:formatCode>
                <c:ptCount val="2"/>
                <c:pt idx="0">
                  <c:v>34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E4-43DC-A496-11FE3169F624}"/>
            </c:ext>
          </c:extLst>
        </c:ser>
        <c:ser>
          <c:idx val="1"/>
          <c:order val="1"/>
          <c:tx>
            <c:strRef>
              <c:f>'BG-EU'!$A$3</c:f>
              <c:strCache>
                <c:ptCount val="1"/>
                <c:pt idx="0">
                  <c:v>ЕС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'BG-EU'!$B$1:$C$1</c:f>
              <c:strCache>
                <c:ptCount val="2"/>
                <c:pt idx="0">
                  <c:v>Ниски дигитални умения</c:v>
                </c:pt>
                <c:pt idx="1">
                  <c:v>Високи дигитални умения</c:v>
                </c:pt>
              </c:strCache>
            </c:strRef>
          </c:cat>
          <c:val>
            <c:numRef>
              <c:f>'BG-EU'!$B$3:$C$3</c:f>
              <c:numCache>
                <c:formatCode>#,##0</c:formatCode>
                <c:ptCount val="2"/>
                <c:pt idx="0">
                  <c:v>27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E4-43DC-A496-11FE3169F6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06688591"/>
        <c:axId val="2106681519"/>
      </c:barChart>
      <c:catAx>
        <c:axId val="2106688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2106681519"/>
        <c:crosses val="autoZero"/>
        <c:auto val="1"/>
        <c:lblAlgn val="ctr"/>
        <c:lblOffset val="100"/>
        <c:noMultiLvlLbl val="0"/>
      </c:catAx>
      <c:valAx>
        <c:axId val="21066815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 sz="1400"/>
                  <a:t>Процент от населението</a:t>
                </a:r>
                <a:endParaRPr lang="en-GB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bg-BG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2106688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3F9B7-5C76-4C51-B75A-A37911CD51F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0DB1D-9CD6-4D03-9968-51BBB750A74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6327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DB1D-9CD6-4D03-9968-51BBB750A741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3170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70950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187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615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138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35394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66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081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29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951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810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0877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77D8AD09-ED39-4207-8C38-85DFFC0C8717}" type="datetimeFigureOut">
              <a:rPr lang="bg-BG" smtClean="0"/>
              <a:t>10.9.2019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B25400A4-CBB3-4731-BDBD-099400495C7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9341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data/database" TargetMode="External"/><Relationship Id="rId2" Type="http://schemas.openxmlformats.org/officeDocument/2006/relationships/hyperlink" Target="mailto:mpetrov@school.edu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4400" dirty="0"/>
              <a:t>Дигитални умения на българските граждани през периода 2015 – 2017 година</a:t>
            </a:r>
            <a:endParaRPr lang="bg-BG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Автор: Марин Петров</a:t>
            </a:r>
            <a:endParaRPr lang="bg-B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545" y="566159"/>
            <a:ext cx="1715647" cy="171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9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600" dirty="0"/>
              <a:t>Нива на дигитални умения в България през периода 2015 – 2017 година</a:t>
            </a:r>
            <a:endParaRPr lang="bg-BG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140718"/>
              </p:ext>
            </p:extLst>
          </p:nvPr>
        </p:nvGraphicFramePr>
        <p:xfrm>
          <a:off x="1810830" y="2806700"/>
          <a:ext cx="8594724" cy="2165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2937">
                  <a:extLst>
                    <a:ext uri="{9D8B030D-6E8A-4147-A177-3AD203B41FA5}">
                      <a16:colId xmlns:a16="http://schemas.microsoft.com/office/drawing/2014/main" val="4210379981"/>
                    </a:ext>
                  </a:extLst>
                </a:gridCol>
                <a:gridCol w="1803929">
                  <a:extLst>
                    <a:ext uri="{9D8B030D-6E8A-4147-A177-3AD203B41FA5}">
                      <a16:colId xmlns:a16="http://schemas.microsoft.com/office/drawing/2014/main" val="2741717898"/>
                    </a:ext>
                  </a:extLst>
                </a:gridCol>
                <a:gridCol w="1803929">
                  <a:extLst>
                    <a:ext uri="{9D8B030D-6E8A-4147-A177-3AD203B41FA5}">
                      <a16:colId xmlns:a16="http://schemas.microsoft.com/office/drawing/2014/main" val="1526589869"/>
                    </a:ext>
                  </a:extLst>
                </a:gridCol>
                <a:gridCol w="1803929">
                  <a:extLst>
                    <a:ext uri="{9D8B030D-6E8A-4147-A177-3AD203B41FA5}">
                      <a16:colId xmlns:a16="http://schemas.microsoft.com/office/drawing/2014/main" val="2428414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Ниво / година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1238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Без </a:t>
                      </a:r>
                      <a:r>
                        <a:rPr lang="bg-BG" sz="2800" b="0" i="0" u="none" strike="noStrike" dirty="0" err="1">
                          <a:effectLst/>
                          <a:latin typeface="Arial" panose="020B0604020202020204" pitchFamily="34" charset="0"/>
                        </a:rPr>
                        <a:t>диг</a:t>
                      </a:r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. умения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3513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Под основно ниво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0730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С основно ниво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6945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bg-BG" sz="2800" b="0" i="0" u="none" strike="noStrike">
                          <a:effectLst/>
                          <a:latin typeface="Arial" panose="020B0604020202020204" pitchFamily="34" charset="0"/>
                        </a:rPr>
                        <a:t>Над основно ниво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800" b="0" i="0" u="none" strike="noStrike" dirty="0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08248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833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Къде е България?</a:t>
            </a:r>
            <a:endParaRPr lang="bg-BG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389825"/>
              </p:ext>
            </p:extLst>
          </p:nvPr>
        </p:nvGraphicFramePr>
        <p:xfrm>
          <a:off x="1566863" y="1866900"/>
          <a:ext cx="85947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256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Развитие на дигиталните умения в ЕС през периода 2015 – 2017 г.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bg-BG" b="1" dirty="0"/>
              <a:t>Държави с най-голямо развитие на дигиталните умения</a:t>
            </a:r>
            <a:endParaRPr lang="bg-BG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Турция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Кипър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Сърбия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Холандия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Полша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Словакия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Швеция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g-BG" b="1" dirty="0"/>
              <a:t>Държави със спад на дигиталните умения</a:t>
            </a:r>
            <a:endParaRPr lang="bg-BG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Хърватия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Северна Македония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Естония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Дания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България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Латвия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Норвегия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Люксембург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84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3472806"/>
          </a:xfrm>
        </p:spPr>
        <p:txBody>
          <a:bodyPr>
            <a:normAutofit/>
          </a:bodyPr>
          <a:lstStyle/>
          <a:p>
            <a:r>
              <a:rPr lang="bg-BG" sz="6000" dirty="0"/>
              <a:t>Заедно за дигитално грамотна България!</a:t>
            </a:r>
            <a:endParaRPr lang="bg-BG" sz="6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261872" y="5029200"/>
            <a:ext cx="9418320" cy="1463040"/>
          </a:xfrm>
        </p:spPr>
        <p:txBody>
          <a:bodyPr/>
          <a:lstStyle/>
          <a:p>
            <a:r>
              <a:rPr lang="bg-BG" dirty="0"/>
              <a:t>За контакт</a:t>
            </a:r>
            <a:r>
              <a:rPr lang="bg-BG" dirty="0" smtClean="0"/>
              <a:t>: </a:t>
            </a:r>
            <a:r>
              <a:rPr lang="en-US" dirty="0" smtClean="0">
                <a:hlinkClick r:id="rId2"/>
              </a:rPr>
              <a:t>mpetrov@school.edu</a:t>
            </a:r>
            <a:endParaRPr lang="en-US" dirty="0" smtClean="0"/>
          </a:p>
          <a:p>
            <a:endParaRPr lang="en-US" dirty="0"/>
          </a:p>
          <a:p>
            <a:r>
              <a:rPr lang="bg-BG" sz="1800" dirty="0" smtClean="0"/>
              <a:t>Източник на данните: </a:t>
            </a:r>
            <a:r>
              <a:rPr lang="bg-BG" sz="1800" dirty="0">
                <a:hlinkClick r:id="rId3"/>
              </a:rPr>
              <a:t>https://ec.europa.eu/eurostat/data/database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76222768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37</TotalTime>
  <Words>131</Words>
  <Application>Microsoft Office PowerPoint</Application>
  <PresentationFormat>Widescreen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Schoolbook</vt:lpstr>
      <vt:lpstr>Wingdings 2</vt:lpstr>
      <vt:lpstr>View</vt:lpstr>
      <vt:lpstr>Дигитални умения на българските граждани през периода 2015 – 2017 година</vt:lpstr>
      <vt:lpstr>Нива на дигитални умения в България през периода 2015 – 2017 година</vt:lpstr>
      <vt:lpstr>Къде е България?</vt:lpstr>
      <vt:lpstr>Развитие на дигиталните умения в ЕС през периода 2015 – 2017 г.</vt:lpstr>
      <vt:lpstr>Заедно за дигитално грамотна България!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Nikolina Nikolova</dc:creator>
  <cp:lastModifiedBy>Nikolina Nikolova</cp:lastModifiedBy>
  <cp:revision>9</cp:revision>
  <dcterms:created xsi:type="dcterms:W3CDTF">2019-09-10T15:02:50Z</dcterms:created>
  <dcterms:modified xsi:type="dcterms:W3CDTF">2019-09-10T15:40:04Z</dcterms:modified>
</cp:coreProperties>
</file>