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9" r:id="rId1"/>
  </p:sldMasterIdLst>
  <p:sldIdLst>
    <p:sldId id="256" r:id="rId2"/>
    <p:sldId id="258" r:id="rId3"/>
    <p:sldId id="260" r:id="rId4"/>
    <p:sldId id="263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7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NNikolova\Projects\&#1055;&#1088;&#1086;&#1089;&#1074;&#1077;&#1090;&#1072;\&#1057;&#1073;&#1086;&#1088;&#1085;&#1080;&#1082;%20&#1048;&#1090;%2010%20&#1082;&#1083;&#1072;&#1089;\&#1052;&#1086;&#1076;&#1091;&#1083;%202\&#1050;&#1088;&#1072;&#1089;&#1077;&#1085;\MovieStar_Krassen_2_za%20finalizirane\tmdb_Solu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bg-BG" b="1"/>
              <a:t>Сравнение между средна оценка и средна печалба</a:t>
            </a:r>
            <a:endParaRPr lang="en-GB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'Slide 4'!$C$1</c:f>
              <c:strCache>
                <c:ptCount val="1"/>
                <c:pt idx="0">
                  <c:v>Средна печалба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'Slide 4'!$B$2:$B$7</c:f>
              <c:strCache>
                <c:ptCount val="6"/>
                <c:pt idx="0">
                  <c:v>Joss Whedon</c:v>
                </c:pt>
                <c:pt idx="1">
                  <c:v>George Lucas</c:v>
                </c:pt>
                <c:pt idx="2">
                  <c:v>Colin Trevorrow</c:v>
                </c:pt>
                <c:pt idx="3">
                  <c:v>James Cameron</c:v>
                </c:pt>
                <c:pt idx="4">
                  <c:v>Andrew Adamson</c:v>
                </c:pt>
                <c:pt idx="5">
                  <c:v>Christopher Nolan</c:v>
                </c:pt>
              </c:strCache>
            </c:strRef>
          </c:cat>
          <c:val>
            <c:numRef>
              <c:f>'Slide 4'!$C$2:$C$7</c:f>
              <c:numCache>
                <c:formatCode>0.00</c:formatCode>
                <c:ptCount val="6"/>
                <c:pt idx="0">
                  <c:v>369202360.33333331</c:v>
                </c:pt>
                <c:pt idx="1">
                  <c:v>348283696</c:v>
                </c:pt>
                <c:pt idx="2">
                  <c:v>328092531.5</c:v>
                </c:pt>
                <c:pt idx="3">
                  <c:v>278303701.4285714</c:v>
                </c:pt>
                <c:pt idx="4">
                  <c:v>229988557</c:v>
                </c:pt>
                <c:pt idx="5">
                  <c:v>226653447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FC6-42DC-8CC5-C42C4004B3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54646399"/>
        <c:axId val="1654631839"/>
      </c:lineChart>
      <c:lineChart>
        <c:grouping val="standard"/>
        <c:varyColors val="0"/>
        <c:ser>
          <c:idx val="1"/>
          <c:order val="1"/>
          <c:tx>
            <c:strRef>
              <c:f>'Slide 4'!$D$1</c:f>
              <c:strCache>
                <c:ptCount val="1"/>
                <c:pt idx="0">
                  <c:v>Средна оценка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'Slide 4'!$B$2:$B$7</c:f>
              <c:strCache>
                <c:ptCount val="6"/>
                <c:pt idx="0">
                  <c:v>Joss Whedon</c:v>
                </c:pt>
                <c:pt idx="1">
                  <c:v>George Lucas</c:v>
                </c:pt>
                <c:pt idx="2">
                  <c:v>Colin Trevorrow</c:v>
                </c:pt>
                <c:pt idx="3">
                  <c:v>James Cameron</c:v>
                </c:pt>
                <c:pt idx="4">
                  <c:v>Andrew Adamson</c:v>
                </c:pt>
                <c:pt idx="5">
                  <c:v>Christopher Nolan</c:v>
                </c:pt>
              </c:strCache>
            </c:strRef>
          </c:cat>
          <c:val>
            <c:numRef>
              <c:f>'Slide 4'!$D$2:$D$7</c:f>
              <c:numCache>
                <c:formatCode>0.00</c:formatCode>
                <c:ptCount val="6"/>
                <c:pt idx="0">
                  <c:v>7.8666666666666671</c:v>
                </c:pt>
                <c:pt idx="1">
                  <c:v>7.4</c:v>
                </c:pt>
                <c:pt idx="2">
                  <c:v>7</c:v>
                </c:pt>
                <c:pt idx="3">
                  <c:v>7.9142857142857155</c:v>
                </c:pt>
                <c:pt idx="4">
                  <c:v>7.08</c:v>
                </c:pt>
                <c:pt idx="5">
                  <c:v>7.9142857142857155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FC6-42DC-8CC5-C42C4004B3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34785919"/>
        <c:axId val="1734778847"/>
      </c:lineChart>
      <c:catAx>
        <c:axId val="16546463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654631839"/>
        <c:crosses val="autoZero"/>
        <c:auto val="0"/>
        <c:lblAlgn val="ctr"/>
        <c:lblOffset val="100"/>
        <c:noMultiLvlLbl val="0"/>
      </c:catAx>
      <c:valAx>
        <c:axId val="16546318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654646399"/>
        <c:crossesAt val="1"/>
        <c:crossBetween val="between"/>
      </c:valAx>
      <c:valAx>
        <c:axId val="1734778847"/>
        <c:scaling>
          <c:orientation val="minMax"/>
        </c:scaling>
        <c:delete val="0"/>
        <c:axPos val="r"/>
        <c:numFmt formatCode="0.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734785919"/>
        <c:crosses val="max"/>
        <c:crossBetween val="between"/>
      </c:valAx>
      <c:catAx>
        <c:axId val="1734785919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4778847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bg-BG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8979408" y="3657499"/>
            <a:ext cx="1903753" cy="1903749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B127-263E-4235-9CC7-1A08648DB5C7}" type="datetimeFigureOut">
              <a:rPr lang="bg-BG" smtClean="0"/>
              <a:t>12.11.2019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59113324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B127-263E-4235-9CC7-1A08648DB5C7}" type="datetimeFigureOut">
              <a:rPr lang="bg-BG" smtClean="0"/>
              <a:t>12.11.2019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245C-5F38-4816-B39F-0305385F88D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5355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B127-263E-4235-9CC7-1A08648DB5C7}" type="datetimeFigureOut">
              <a:rPr lang="bg-BG" smtClean="0"/>
              <a:t>12.11.2019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245C-5F38-4816-B39F-0305385F88D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90837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B127-263E-4235-9CC7-1A08648DB5C7}" type="datetimeFigureOut">
              <a:rPr lang="bg-BG" smtClean="0"/>
              <a:t>12.11.2019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245C-5F38-4816-B39F-0305385F88D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54196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FF41B127-263E-4235-9CC7-1A08648DB5C7}" type="datetimeFigureOut">
              <a:rPr lang="bg-BG" smtClean="0"/>
              <a:t>12.11.2019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bg-BG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328914" y="2325848"/>
            <a:ext cx="1649389" cy="1649386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</p:spTree>
    <p:extLst>
      <p:ext uri="{BB962C8B-B14F-4D97-AF65-F5344CB8AC3E}">
        <p14:creationId xmlns:p14="http://schemas.microsoft.com/office/powerpoint/2010/main" val="957883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B127-263E-4235-9CC7-1A08648DB5C7}" type="datetimeFigureOut">
              <a:rPr lang="bg-BG" smtClean="0"/>
              <a:t>12.11.2019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245C-5F38-4816-B39F-0305385F88D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98160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B127-263E-4235-9CC7-1A08648DB5C7}" type="datetimeFigureOut">
              <a:rPr lang="bg-BG" smtClean="0"/>
              <a:t>12.11.2019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245C-5F38-4816-B39F-0305385F88D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918358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B127-263E-4235-9CC7-1A08648DB5C7}" type="datetimeFigureOut">
              <a:rPr lang="bg-BG" smtClean="0"/>
              <a:t>12.11.2019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245C-5F38-4816-B39F-0305385F88D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469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B127-263E-4235-9CC7-1A08648DB5C7}" type="datetimeFigureOut">
              <a:rPr lang="bg-BG" smtClean="0"/>
              <a:t>12.11.2019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245C-5F38-4816-B39F-0305385F88D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390595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B127-263E-4235-9CC7-1A08648DB5C7}" type="datetimeFigureOut">
              <a:rPr lang="bg-BG" smtClean="0"/>
              <a:t>12.11.2019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245C-5F38-4816-B39F-0305385F88D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738032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B127-263E-4235-9CC7-1A08648DB5C7}" type="datetimeFigureOut">
              <a:rPr lang="bg-BG" smtClean="0"/>
              <a:t>12.11.2019 г.</a:t>
            </a:fld>
            <a:endParaRPr lang="bg-BG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245C-5F38-4816-B39F-0305385F88D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60671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FF41B127-263E-4235-9CC7-1A08648DB5C7}" type="datetimeFigureOut">
              <a:rPr lang="bg-BG" smtClean="0"/>
              <a:t>12.11.2019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bg-BG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B5E0245C-5F38-4816-B39F-0305385F88D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2107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ggle.com/karrrimba/movie-metadatacsv/" TargetMode="External"/><Relationship Id="rId2" Type="http://schemas.openxmlformats.org/officeDocument/2006/relationships/hyperlink" Target="mailto:eivanova@15school.edu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bg-BG" sz="6000" dirty="0"/>
              <a:t>Извадки от най-успешните филми за всички </a:t>
            </a:r>
            <a:r>
              <a:rPr lang="bg-BG" sz="6000" dirty="0" smtClean="0"/>
              <a:t>времена</a:t>
            </a:r>
            <a:endParaRPr lang="bg-BG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Автор: Елена Иванова</a:t>
            </a:r>
            <a:endParaRPr lang="bg-B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8830" y="4085843"/>
            <a:ext cx="1100960" cy="110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26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10 филма с най-голяма финансова печалба</a:t>
            </a:r>
            <a:endParaRPr lang="bg-B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6231160"/>
              </p:ext>
            </p:extLst>
          </p:nvPr>
        </p:nvGraphicFramePr>
        <p:xfrm>
          <a:off x="1069848" y="2093976"/>
          <a:ext cx="10058401" cy="4003022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756942">
                  <a:extLst>
                    <a:ext uri="{9D8B030D-6E8A-4147-A177-3AD203B41FA5}">
                      <a16:colId xmlns:a16="http://schemas.microsoft.com/office/drawing/2014/main" val="1092795382"/>
                    </a:ext>
                  </a:extLst>
                </a:gridCol>
                <a:gridCol w="2465278">
                  <a:extLst>
                    <a:ext uri="{9D8B030D-6E8A-4147-A177-3AD203B41FA5}">
                      <a16:colId xmlns:a16="http://schemas.microsoft.com/office/drawing/2014/main" val="1403561571"/>
                    </a:ext>
                  </a:extLst>
                </a:gridCol>
                <a:gridCol w="1586554">
                  <a:extLst>
                    <a:ext uri="{9D8B030D-6E8A-4147-A177-3AD203B41FA5}">
                      <a16:colId xmlns:a16="http://schemas.microsoft.com/office/drawing/2014/main" val="2495431985"/>
                    </a:ext>
                  </a:extLst>
                </a:gridCol>
                <a:gridCol w="2403163">
                  <a:extLst>
                    <a:ext uri="{9D8B030D-6E8A-4147-A177-3AD203B41FA5}">
                      <a16:colId xmlns:a16="http://schemas.microsoft.com/office/drawing/2014/main" val="1483276804"/>
                    </a:ext>
                  </a:extLst>
                </a:gridCol>
                <a:gridCol w="940967">
                  <a:extLst>
                    <a:ext uri="{9D8B030D-6E8A-4147-A177-3AD203B41FA5}">
                      <a16:colId xmlns:a16="http://schemas.microsoft.com/office/drawing/2014/main" val="2011243761"/>
                    </a:ext>
                  </a:extLst>
                </a:gridCol>
                <a:gridCol w="995563">
                  <a:extLst>
                    <a:ext uri="{9D8B030D-6E8A-4147-A177-3AD203B41FA5}">
                      <a16:colId xmlns:a16="http://schemas.microsoft.com/office/drawing/2014/main" val="1863239798"/>
                    </a:ext>
                  </a:extLst>
                </a:gridCol>
                <a:gridCol w="909934">
                  <a:extLst>
                    <a:ext uri="{9D8B030D-6E8A-4147-A177-3AD203B41FA5}">
                      <a16:colId xmlns:a16="http://schemas.microsoft.com/office/drawing/2014/main" val="3095761681"/>
                    </a:ext>
                  </a:extLst>
                </a:gridCol>
              </a:tblGrid>
              <a:tr h="441003">
                <a:tc>
                  <a:txBody>
                    <a:bodyPr/>
                    <a:lstStyle/>
                    <a:p>
                      <a:pPr algn="ctr" fontAlgn="b"/>
                      <a:r>
                        <a:rPr lang="bg-BG" sz="18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Място</a:t>
                      </a:r>
                      <a:endParaRPr lang="bg-BG" sz="18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8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Име на режисьор</a:t>
                      </a:r>
                      <a:endParaRPr lang="bg-BG" sz="18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8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Печалба</a:t>
                      </a:r>
                      <a:endParaRPr lang="bg-BG" sz="18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8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Заглавие на филм</a:t>
                      </a:r>
                      <a:endParaRPr lang="bg-BG" sz="18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8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Език</a:t>
                      </a:r>
                      <a:endParaRPr lang="bg-BG" sz="18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8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Страна</a:t>
                      </a:r>
                      <a:endParaRPr lang="bg-BG" sz="18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8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Година</a:t>
                      </a:r>
                      <a:endParaRPr lang="bg-BG" sz="18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441178"/>
                  </a:ext>
                </a:extLst>
              </a:tr>
              <a:tr h="241690"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1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James Cameron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600" u="none" strike="noStrike" dirty="0">
                          <a:effectLst/>
                        </a:rPr>
                        <a:t>760505847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Avatar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English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USA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2009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5464028"/>
                  </a:ext>
                </a:extLst>
              </a:tr>
              <a:tr h="223336"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2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James Cameron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600" u="none" strike="noStrike">
                          <a:effectLst/>
                        </a:rPr>
                        <a:t>658672302</a:t>
                      </a:r>
                      <a:endParaRPr lang="bg-BG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Titanic 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English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USA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1997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2267599"/>
                  </a:ext>
                </a:extLst>
              </a:tr>
              <a:tr h="223336"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3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Colin Trevorrow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600" u="none" strike="noStrike">
                          <a:effectLst/>
                        </a:rPr>
                        <a:t>652177271</a:t>
                      </a:r>
                      <a:endParaRPr lang="bg-BG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Jurassic World 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English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USA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2015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98576725"/>
                  </a:ext>
                </a:extLst>
              </a:tr>
              <a:tr h="223336"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4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Joss Whedon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600" u="none" strike="noStrike">
                          <a:effectLst/>
                        </a:rPr>
                        <a:t>623279547</a:t>
                      </a:r>
                      <a:endParaRPr lang="bg-BG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The Avengers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English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USA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2012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634838096"/>
                  </a:ext>
                </a:extLst>
              </a:tr>
              <a:tr h="441003"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5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Christopher Nolan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600" u="none" strike="noStrike">
                          <a:effectLst/>
                        </a:rPr>
                        <a:t>533316061</a:t>
                      </a:r>
                      <a:endParaRPr lang="bg-BG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The Dark Knight 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English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USA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2008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91792584"/>
                  </a:ext>
                </a:extLst>
              </a:tr>
              <a:tr h="441003"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6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George Lucas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600" u="none" strike="noStrike">
                          <a:effectLst/>
                        </a:rPr>
                        <a:t>474544677</a:t>
                      </a:r>
                      <a:endParaRPr lang="bg-BG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Star Wars: Episode I - The Phantom Menace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English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USA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1999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41880010"/>
                  </a:ext>
                </a:extLst>
              </a:tr>
              <a:tr h="441003"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7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George Lucas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600" u="none" strike="noStrike">
                          <a:effectLst/>
                        </a:rPr>
                        <a:t>460935665</a:t>
                      </a:r>
                      <a:endParaRPr lang="bg-BG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Star Wars: Episode IV - A New Hope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English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USA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1977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35392586"/>
                  </a:ext>
                </a:extLst>
              </a:tr>
              <a:tr h="223336"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8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Joss Whedon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600" u="none" strike="noStrike">
                          <a:effectLst/>
                        </a:rPr>
                        <a:t>458991599</a:t>
                      </a:r>
                      <a:endParaRPr lang="bg-BG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Avengers: Age of Ultron 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English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USA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2015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81921768"/>
                  </a:ext>
                </a:extLst>
              </a:tr>
              <a:tr h="441003"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9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Christopher Nolan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600" u="none" strike="noStrike">
                          <a:effectLst/>
                        </a:rPr>
                        <a:t>448130642</a:t>
                      </a:r>
                      <a:endParaRPr lang="bg-BG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The Dark Knight Rises 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English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USA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2012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73437680"/>
                  </a:ext>
                </a:extLst>
              </a:tr>
              <a:tr h="441003"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10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Andrew Adamson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600" u="none" strike="noStrike" dirty="0">
                          <a:effectLst/>
                        </a:rPr>
                        <a:t>436471036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Shrek 2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English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USA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2004</a:t>
                      </a:r>
                      <a:endParaRPr lang="bg-BG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2017502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72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112940"/>
          </a:xfrm>
        </p:spPr>
        <p:txBody>
          <a:bodyPr>
            <a:normAutofit/>
          </a:bodyPr>
          <a:lstStyle/>
          <a:p>
            <a:r>
              <a:rPr lang="bg-BG" sz="3600" dirty="0"/>
              <a:t>Режисьори на филми с най-висока печалба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569019"/>
              </p:ext>
            </p:extLst>
          </p:nvPr>
        </p:nvGraphicFramePr>
        <p:xfrm>
          <a:off x="1069848" y="2332530"/>
          <a:ext cx="10058398" cy="3031490"/>
        </p:xfrm>
        <a:graphic>
          <a:graphicData uri="http://schemas.openxmlformats.org/drawingml/2006/table">
            <a:tbl>
              <a:tblPr firstRow="1">
                <a:tableStyleId>{9DCAF9ED-07DC-4A11-8D7F-57B35C25682E}</a:tableStyleId>
              </a:tblPr>
              <a:tblGrid>
                <a:gridCol w="1464197">
                  <a:extLst>
                    <a:ext uri="{9D8B030D-6E8A-4147-A177-3AD203B41FA5}">
                      <a16:colId xmlns:a16="http://schemas.microsoft.com/office/drawing/2014/main" val="2295302044"/>
                    </a:ext>
                  </a:extLst>
                </a:gridCol>
                <a:gridCol w="3183037">
                  <a:extLst>
                    <a:ext uri="{9D8B030D-6E8A-4147-A177-3AD203B41FA5}">
                      <a16:colId xmlns:a16="http://schemas.microsoft.com/office/drawing/2014/main" val="3653975688"/>
                    </a:ext>
                  </a:extLst>
                </a:gridCol>
                <a:gridCol w="2992056">
                  <a:extLst>
                    <a:ext uri="{9D8B030D-6E8A-4147-A177-3AD203B41FA5}">
                      <a16:colId xmlns:a16="http://schemas.microsoft.com/office/drawing/2014/main" val="1063814616"/>
                    </a:ext>
                  </a:extLst>
                </a:gridCol>
                <a:gridCol w="2419108">
                  <a:extLst>
                    <a:ext uri="{9D8B030D-6E8A-4147-A177-3AD203B41FA5}">
                      <a16:colId xmlns:a16="http://schemas.microsoft.com/office/drawing/2014/main" val="3997687987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 dirty="0">
                          <a:effectLst/>
                        </a:rPr>
                        <a:t>Място</a:t>
                      </a:r>
                      <a:endParaRPr lang="bg-BG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Име на режисьор</a:t>
                      </a:r>
                      <a:endParaRPr lang="bg-BG" sz="2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Средна печалба</a:t>
                      </a:r>
                      <a:endParaRPr lang="bg-BG" sz="2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Брой филми</a:t>
                      </a:r>
                      <a:endParaRPr lang="bg-BG" sz="2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6766725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6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>
                          <a:effectLst/>
                        </a:rPr>
                        <a:t>Joss Whedon</a:t>
                      </a:r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369202360,33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3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1083821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5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>
                          <a:effectLst/>
                        </a:rPr>
                        <a:t>George Lucas</a:t>
                      </a:r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348283696,00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5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8194059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4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>
                          <a:effectLst/>
                        </a:rPr>
                        <a:t>Colin Trevorrow</a:t>
                      </a:r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328092531,50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2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4301133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3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>
                          <a:effectLst/>
                        </a:rPr>
                        <a:t>James Cameron</a:t>
                      </a:r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278303701,43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8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4834156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2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>
                          <a:effectLst/>
                        </a:rPr>
                        <a:t>Andrew Adamson</a:t>
                      </a:r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229988557,00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5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9077709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1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>
                          <a:effectLst/>
                        </a:rPr>
                        <a:t>Christopher Nolan</a:t>
                      </a:r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>
                          <a:effectLst/>
                        </a:rPr>
                        <a:t>226653447,00</a:t>
                      </a:r>
                      <a:endParaRPr lang="bg-BG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u="none" strike="noStrike" dirty="0">
                          <a:effectLst/>
                        </a:rPr>
                        <a:t>8</a:t>
                      </a:r>
                      <a:endParaRPr lang="bg-BG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127365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296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92223"/>
          </a:xfrm>
        </p:spPr>
        <p:txBody>
          <a:bodyPr>
            <a:noAutofit/>
          </a:bodyPr>
          <a:lstStyle/>
          <a:p>
            <a:r>
              <a:rPr lang="bg-BG" sz="2800" dirty="0"/>
              <a:t>Сравнение между средните оценки на филмите на режисьори на филми с най-високи печалби</a:t>
            </a:r>
            <a:endParaRPr lang="bg-BG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7749589"/>
              </p:ext>
            </p:extLst>
          </p:nvPr>
        </p:nvGraphicFramePr>
        <p:xfrm>
          <a:off x="1069975" y="1618593"/>
          <a:ext cx="10058400" cy="4553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6958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5400" dirty="0"/>
              <a:t>Данните са извлечени от свободно множество от данни!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017986" y="5020056"/>
            <a:ext cx="9200348" cy="1066800"/>
          </a:xfrm>
        </p:spPr>
        <p:txBody>
          <a:bodyPr/>
          <a:lstStyle/>
          <a:p>
            <a:r>
              <a:rPr lang="bg-BG" dirty="0"/>
              <a:t>За контакт: </a:t>
            </a:r>
            <a:r>
              <a:rPr lang="bg-BG" dirty="0" smtClean="0"/>
              <a:t> </a:t>
            </a:r>
            <a:r>
              <a:rPr lang="en-US" dirty="0" smtClean="0">
                <a:hlinkClick r:id="rId2"/>
              </a:rPr>
              <a:t>eivanova@15school.edu</a:t>
            </a:r>
            <a:endParaRPr lang="en-US" dirty="0" smtClean="0"/>
          </a:p>
          <a:p>
            <a:r>
              <a:rPr lang="bg-BG" dirty="0"/>
              <a:t>Източник на данните: </a:t>
            </a:r>
            <a:r>
              <a:rPr lang="bg-BG" dirty="0">
                <a:hlinkClick r:id="rId3"/>
              </a:rPr>
              <a:t>https://www.kaggle.com/karrrimba/movie-metadatacsv</a:t>
            </a:r>
            <a:r>
              <a:rPr lang="bg-BG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278748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185</TotalTime>
  <Words>221</Words>
  <Application>Microsoft Office PowerPoint</Application>
  <PresentationFormat>Widescreen</PresentationFormat>
  <Paragraphs>114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Cambria</vt:lpstr>
      <vt:lpstr>Rockwell</vt:lpstr>
      <vt:lpstr>Rockwell Condensed</vt:lpstr>
      <vt:lpstr>Wingdings</vt:lpstr>
      <vt:lpstr>Wood Type</vt:lpstr>
      <vt:lpstr>Извадки от най-успешните филми за всички времена</vt:lpstr>
      <vt:lpstr>10 филма с най-голяма финансова печалба</vt:lpstr>
      <vt:lpstr>Режисьори на филми с най-висока печалба</vt:lpstr>
      <vt:lpstr>Сравнение между средните оценки на филмите на режисьори на филми с най-високи печалби</vt:lpstr>
      <vt:lpstr>Данните са извлечени от свободно множество от данни!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Nikolina Nikolova</dc:creator>
  <cp:lastModifiedBy>Nikolina Nikolova</cp:lastModifiedBy>
  <cp:revision>28</cp:revision>
  <dcterms:created xsi:type="dcterms:W3CDTF">2019-09-30T15:10:06Z</dcterms:created>
  <dcterms:modified xsi:type="dcterms:W3CDTF">2019-11-12T13:13:30Z</dcterms:modified>
</cp:coreProperties>
</file>